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Barlow Semi Condensed Light"/>
      <p:regular r:id="rId27"/>
      <p:bold r:id="rId28"/>
      <p:italic r:id="rId29"/>
      <p:boldItalic r:id="rId30"/>
    </p:embeddedFont>
    <p:embeddedFont>
      <p:font typeface="Montserrat"/>
      <p:regular r:id="rId31"/>
      <p:bold r:id="rId32"/>
      <p:italic r:id="rId33"/>
      <p:boldItalic r:id="rId34"/>
    </p:embeddedFont>
    <p:embeddedFont>
      <p:font typeface="Fjalla One"/>
      <p:regular r:id="rId35"/>
    </p:embeddedFont>
    <p:embeddedFont>
      <p:font typeface="Barlow Semi Condensed Medium"/>
      <p:regular r:id="rId36"/>
      <p:bold r:id="rId37"/>
      <p:italic r:id="rId38"/>
      <p:boldItalic r:id="rId39"/>
    </p:embeddedFont>
    <p:embeddedFont>
      <p:font typeface="Lora"/>
      <p:regular r:id="rId40"/>
      <p:bold r:id="rId41"/>
      <p:italic r:id="rId42"/>
      <p:boldItalic r:id="rId43"/>
    </p:embeddedFont>
    <p:embeddedFont>
      <p:font typeface="Barlow Semi Condense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C2BF29-41DA-470C-B2D3-9C26983EACE8}">
  <a:tblStyle styleId="{F1C2BF29-41DA-470C-B2D3-9C26983EAC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5.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7.xml"/><Relationship Id="rId44" Type="http://schemas.openxmlformats.org/officeDocument/2006/relationships/font" Target="fonts/BarlowSemiCondensed-regular.fntdata"/><Relationship Id="rId21" Type="http://schemas.openxmlformats.org/officeDocument/2006/relationships/slide" Target="slides/slide16.xml"/><Relationship Id="rId43" Type="http://schemas.openxmlformats.org/officeDocument/2006/relationships/font" Target="fonts/Lora-boldItalic.fntdata"/><Relationship Id="rId24" Type="http://schemas.openxmlformats.org/officeDocument/2006/relationships/slide" Target="slides/slide19.xml"/><Relationship Id="rId46" Type="http://schemas.openxmlformats.org/officeDocument/2006/relationships/font" Target="fonts/BarlowSemiCondensed-italic.fntdata"/><Relationship Id="rId23" Type="http://schemas.openxmlformats.org/officeDocument/2006/relationships/slide" Target="slides/slide18.xml"/><Relationship Id="rId45" Type="http://schemas.openxmlformats.org/officeDocument/2006/relationships/font" Target="fonts/BarlowSemi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BarlowSemiCondensed-boldItalic.fntdata"/><Relationship Id="rId28" Type="http://schemas.openxmlformats.org/officeDocument/2006/relationships/font" Target="fonts/BarlowSemiCondensedLight-bold.fntdata"/><Relationship Id="rId27" Type="http://schemas.openxmlformats.org/officeDocument/2006/relationships/font" Target="fonts/BarlowSemiCondensed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SemiCondensed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BarlowSemiCondensedLight-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FjallaOne-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BarlowSemiCondensedMedium-bold.fntdata"/><Relationship Id="rId14" Type="http://schemas.openxmlformats.org/officeDocument/2006/relationships/slide" Target="slides/slide9.xml"/><Relationship Id="rId36" Type="http://schemas.openxmlformats.org/officeDocument/2006/relationships/font" Target="fonts/BarlowSemiCondensedMedium-regular.fntdata"/><Relationship Id="rId17" Type="http://schemas.openxmlformats.org/officeDocument/2006/relationships/slide" Target="slides/slide12.xml"/><Relationship Id="rId39" Type="http://schemas.openxmlformats.org/officeDocument/2006/relationships/font" Target="fonts/BarlowSemiCondensedMedium-boldItalic.fntdata"/><Relationship Id="rId16" Type="http://schemas.openxmlformats.org/officeDocument/2006/relationships/slide" Target="slides/slide11.xml"/><Relationship Id="rId38" Type="http://schemas.openxmlformats.org/officeDocument/2006/relationships/font" Target="fonts/BarlowSemiCondensed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5a665a730e_1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5a665a730e_1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13f29fa117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13f29fa117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5a665a73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5a665a730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nostra applicacio green whell solucionara el problemes que ha esmentat el meu company i que les altres aplicaccions  no solucionen.</a:t>
            </a:r>
            <a:endParaRPr/>
          </a:p>
          <a:p>
            <a:pPr indent="0" lvl="0" marL="0" rtl="0" algn="l">
              <a:spcBef>
                <a:spcPts val="0"/>
              </a:spcBef>
              <a:spcAft>
                <a:spcPts val="0"/>
              </a:spcAft>
              <a:buNone/>
            </a:pPr>
            <a:r>
              <a:rPr lang="en"/>
              <a:t>Encara que altres aplicacions com ara  googleMaps o electromaps, el cas dels punts de carrega per a cotxes electrics o donkey republic per a bicicletes, ofereixen informacio sobre els punts de carrega que hi han disponibles, nomes dona informacio dels que son publics o colocats per grans empreses o ajuntaments. Aixo fa que nomes s’ofereixin aquest serveis en els grans nuclis urbans, ja que no els surt rentable realitzar la inversio que suposen les instal·lacions necesaria fora de les grans ciutats. </a:t>
            </a:r>
            <a:endParaRPr/>
          </a:p>
          <a:p>
            <a:pPr indent="0" lvl="0" marL="0" rtl="0" algn="l">
              <a:spcBef>
                <a:spcPts val="0"/>
              </a:spcBef>
              <a:spcAft>
                <a:spcPts val="0"/>
              </a:spcAft>
              <a:buNone/>
            </a:pPr>
            <a:r>
              <a:rPr lang="en"/>
              <a:t>La nostrta applicacio solventara aquest problema, i ho fa oferint informaccio i acces al punts de carrega i bicicletes privats. Els propietaris de bicicletes o punts de carrega de cotxes electrics poden llogar-los per aconseguir uns ingressos extres, i d’aquest manera la gent que necesiti aquest servei podra disposar d’ells.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5a665a730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5a665a730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fixarnos en la nostra aplicaccio veiem que consisteix en dues idees, punts de carrega per a cotxes electrics i bicing.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 als punts de carrega oferierem la capacitat de veure totes les </a:t>
            </a:r>
            <a:r>
              <a:rPr b="1" lang="en"/>
              <a:t>estacions publiques</a:t>
            </a:r>
            <a:r>
              <a:rPr lang="en"/>
              <a:t> que hi han disponibles a catalunya per a que el usuari pugui utilitzar-les. </a:t>
            </a:r>
            <a:endParaRPr/>
          </a:p>
          <a:p>
            <a:pPr indent="0" lvl="0" marL="0" rtl="0" algn="l">
              <a:spcBef>
                <a:spcPts val="0"/>
              </a:spcBef>
              <a:spcAft>
                <a:spcPts val="0"/>
              </a:spcAft>
              <a:buNone/>
            </a:pPr>
            <a:r>
              <a:rPr lang="en"/>
              <a:t>A part deixarem que els usuaris agreguin els seus </a:t>
            </a:r>
            <a:r>
              <a:rPr b="1" lang="en"/>
              <a:t>punts de carrega privats</a:t>
            </a:r>
            <a:r>
              <a:rPr lang="en"/>
              <a:t> per a que els usuaris els pugui utilitzar a canvi d’una </a:t>
            </a:r>
            <a:r>
              <a:rPr b="1" lang="en"/>
              <a:t>rebuneracio</a:t>
            </a:r>
            <a:r>
              <a:rPr lang="en"/>
              <a:t>. Per donar seguretta als usuaris oferirem us sistema de </a:t>
            </a:r>
            <a:r>
              <a:rPr b="1" lang="en"/>
              <a:t>valoracions i queixes</a:t>
            </a:r>
            <a:r>
              <a:rPr lang="en"/>
              <a:t> per poder decidir de manera informada quina es la millor estacio de carrega a escollir.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 altra banda el sistema de lloger de bicicletes sera </a:t>
            </a:r>
            <a:r>
              <a:rPr b="1" lang="en"/>
              <a:t>molt similar,</a:t>
            </a:r>
            <a:r>
              <a:rPr lang="en"/>
              <a:t> oferirem als usuaris que poseeixen una bicicleta registrar-la a la applicacio per a poder-la alquilar. </a:t>
            </a:r>
            <a:endParaRPr/>
          </a:p>
          <a:p>
            <a:pPr indent="0" lvl="0" marL="0" rtl="0" algn="l">
              <a:spcBef>
                <a:spcPts val="0"/>
              </a:spcBef>
              <a:spcAft>
                <a:spcPts val="0"/>
              </a:spcAft>
              <a:buNone/>
            </a:pPr>
            <a:r>
              <a:rPr lang="en"/>
              <a:t>Com en el cas dels punts de carega s’oferira un sistema de </a:t>
            </a:r>
            <a:r>
              <a:rPr b="1" lang="en"/>
              <a:t>valoracions i queixes,</a:t>
            </a:r>
            <a:endParaRPr b="1"/>
          </a:p>
          <a:p>
            <a:pPr indent="0" lvl="0" marL="0" rtl="0" algn="l">
              <a:spcBef>
                <a:spcPts val="0"/>
              </a:spcBef>
              <a:spcAft>
                <a:spcPts val="0"/>
              </a:spcAft>
              <a:buNone/>
            </a:pPr>
            <a:r>
              <a:rPr b="1" lang="en"/>
              <a:t>Però</a:t>
            </a:r>
            <a:r>
              <a:rPr lang="en"/>
              <a:t> en aquest cas nomes hi hauran les bicicletes que llogan els nostres usuaris.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Tant en el cas de les bicicletes com per a els punts d e carrega el preu del lloger sera </a:t>
            </a:r>
            <a:r>
              <a:rPr b="1" lang="en"/>
              <a:t>variable</a:t>
            </a:r>
            <a:r>
              <a:rPr lang="en"/>
              <a:t> i decidit per el llogater de la bicicleta.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3f29fa117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3f29fa117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15a665a730e_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15a665a730e_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5a6649e6c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5a6649e6c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15b5dfe57fc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15b5dfe57fc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5a6649e6c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5a6649e6c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5b5dfe57f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5b5dfe57f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15a6649e6c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15a6649e6c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5a665a730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5a665a730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3f29fa117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3f29fa11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Gente moverse ecofriendli pero no saben como usarla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Avui en dia ens trobem en una societat impulsada per al canvi a les energies renovables. Davant d’aquesta transició han sorgit problemes relacionats amb la movilitat, com per exemple: un increment en el sector automobilistic, que s’enfoca en els vehicles elèctrics, es troba en problemes davant del nombre reduït dels punts de càrrega i la seva conecntració (evitant aixi una comoditat en els desplaçaments llargs). </a:t>
            </a:r>
            <a:endParaRPr/>
          </a:p>
          <a:p>
            <a:pPr indent="0" lvl="0" marL="0" rtl="0" algn="l">
              <a:spcBef>
                <a:spcPts val="0"/>
              </a:spcBef>
              <a:spcAft>
                <a:spcPts val="0"/>
              </a:spcAft>
              <a:buNone/>
            </a:pPr>
            <a:r>
              <a:rPr lang="en"/>
              <a:t>En el cas de les bicicletes també trobem dificultats en la circulació per la ciutat en certs punts i les companyies de bici només es limiten a la ciutat (proporcionant aixi una dificultat en relació als pobles)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5a665a730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5a665a730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Aqui podem observar com es veuen afectats la concentració dels punts de càrrega a Catalunya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13f29fa117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13f29fa117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5a5c52e4b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15a5c52e4b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Lora"/>
                <a:ea typeface="Lora"/>
                <a:cs typeface="Lora"/>
                <a:sym typeface="Lora"/>
              </a:rPr>
              <a:t>En termes europeus, podem veure que Espanya encara està lluny de tenir el cotxe elèctric com a un dels principals models de vehicle. Com podem veure a la imatge amb dades del 2019, estem entre l'1% i el 4,9% de matriculació d’automòbils elèctrics. </a:t>
            </a:r>
            <a:endParaRPr>
              <a:solidFill>
                <a:schemeClr val="dk1"/>
              </a:solidFill>
              <a:latin typeface="Lora"/>
              <a:ea typeface="Lora"/>
              <a:cs typeface="Lora"/>
              <a:sym typeface="Lora"/>
            </a:endParaRPr>
          </a:p>
          <a:p>
            <a:pPr indent="0" lvl="0" marL="0" rtl="0" algn="just">
              <a:lnSpc>
                <a:spcPct val="115000"/>
              </a:lnSpc>
              <a:spcBef>
                <a:spcPts val="1000"/>
              </a:spcBef>
              <a:spcAft>
                <a:spcPts val="1000"/>
              </a:spcAft>
              <a:buClr>
                <a:schemeClr val="dk1"/>
              </a:buClr>
              <a:buSzPts val="1100"/>
              <a:buFont typeface="Arial"/>
              <a:buNone/>
            </a:pPr>
            <a:r>
              <a:rPr lang="en">
                <a:solidFill>
                  <a:schemeClr val="dk1"/>
                </a:solidFill>
                <a:latin typeface="Lora"/>
                <a:ea typeface="Lora"/>
                <a:cs typeface="Lora"/>
                <a:sym typeface="Lora"/>
              </a:rPr>
              <a:t>És cert que en 3 anys hem notat un augment en aquest sector.</a:t>
            </a:r>
            <a:endParaRPr>
              <a:solidFill>
                <a:schemeClr val="dk1"/>
              </a:solidFill>
              <a:latin typeface="Lora"/>
              <a:ea typeface="Lora"/>
              <a:cs typeface="Lora"/>
              <a:sym typeface="Lor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5a665a730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5a665a730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latin typeface="Lora"/>
                <a:ea typeface="Lora"/>
                <a:cs typeface="Lora"/>
                <a:sym typeface="Lora"/>
              </a:rPr>
              <a:t>A Europa occidental, es fa molt ús de la bicicleta per moure’s a la ciutat. Donat que cada vegada més gent decideix fer els seus trajectes diaris en vehicles més sostenibles, han sorgit noves tecnologies que faciliten i incentiven aquest tipus de transport. A escala mundial, podem veure que Espanya es situa en una posició per sota de la mitja, pel que fa als usuaris que utilitzen la bicicleta com a mitjà de transport com a mínim dos cops per setmana, com podem veure en la imatge.</a:t>
            </a:r>
            <a:endParaRPr>
              <a:solidFill>
                <a:schemeClr val="dk1"/>
              </a:solidFill>
              <a:latin typeface="Lora"/>
              <a:ea typeface="Lora"/>
              <a:cs typeface="Lora"/>
              <a:sym typeface="Lora"/>
            </a:endParaRPr>
          </a:p>
          <a:p>
            <a:pPr indent="0" lvl="0" marL="0" rtl="0" algn="l">
              <a:spcBef>
                <a:spcPts val="10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5a665a73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5a665a73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MAPS:</a:t>
            </a:r>
            <a:endParaRPr/>
          </a:p>
          <a:p>
            <a:pPr indent="0" lvl="0" marL="0" rtl="0" algn="l">
              <a:spcBef>
                <a:spcPts val="0"/>
              </a:spcBef>
              <a:spcAft>
                <a:spcPts val="0"/>
              </a:spcAft>
              <a:buNone/>
            </a:pPr>
            <a:r>
              <a:t/>
            </a:r>
            <a:endParaRPr/>
          </a:p>
          <a:p>
            <a:pPr indent="0" lvl="0" marL="0" rtl="0" algn="just">
              <a:lnSpc>
                <a:spcPct val="115000"/>
              </a:lnSpc>
              <a:spcBef>
                <a:spcPts val="0"/>
              </a:spcBef>
              <a:spcAft>
                <a:spcPts val="0"/>
              </a:spcAft>
              <a:buNone/>
            </a:pPr>
            <a:r>
              <a:rPr lang="en">
                <a:solidFill>
                  <a:schemeClr val="dk1"/>
                </a:solidFill>
                <a:latin typeface="Lora"/>
                <a:ea typeface="Lora"/>
                <a:cs typeface="Lora"/>
                <a:sym typeface="Lora"/>
              </a:rPr>
              <a:t>Google Maps, a part de la infinitat de serveis que dóna, ofereix la possibilitat de buscar punts de càrrega per a vehicles elèctrics a la seva aplicació per a Android Car i Apple CarPlay.</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ABRP:</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Bastant semblant a Google Maps, de fet està desenvolupat a partir d’aquest i, a través de </a:t>
            </a:r>
            <a:r>
              <a:rPr i="1" lang="en">
                <a:solidFill>
                  <a:schemeClr val="dk1"/>
                </a:solidFill>
                <a:latin typeface="Lora"/>
                <a:ea typeface="Lora"/>
                <a:cs typeface="Lora"/>
                <a:sym typeface="Lora"/>
              </a:rPr>
              <a:t>Leaflet</a:t>
            </a:r>
            <a:r>
              <a:rPr lang="en">
                <a:solidFill>
                  <a:schemeClr val="dk1"/>
                </a:solidFill>
                <a:latin typeface="Lora"/>
                <a:ea typeface="Lora"/>
                <a:cs typeface="Lora"/>
                <a:sym typeface="Lora"/>
              </a:rPr>
              <a:t> han incorporat els indicadors respectius als punts de càrrega. </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El sistema permet traçar rutes tenint en compte la bateria del vehicle elèctric i marca al mapa els llocs on cal parar a carregar el vehicle per a continuar el trajecte.</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ELECTROMAPS:</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Electromaps es tracta d’una aplicació que mostra en un mapa tots els carregadors existents a prop de l’usuari o prop d’una ruta que vulgui fer. </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DONKEY REPUBLIC:</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Donkey Republic es tracta d’una plataforma global de lloguer de bicicletes a través del mòbil. Aquestes bicicletes són propietat de la companyia i contenen un cadenat electrònic a la roda posterior que s’obre a través de l’App mòbil per Bluetooth. Mentre es fa servir, el sistema va comptant el preu a mesura que va passant el temps d’ús.</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SPINLISTER:</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SpinLister és un una aplicació web que permet llogar i compartir bicicletes. Donada una ciutat qualsevol, una data de recollida i de tornada, et mostra el conjunt de bicis disponibles que ofereixen els altres usuaris. </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PLUME LABS:</a:t>
            </a:r>
            <a:endParaRPr>
              <a:solidFill>
                <a:schemeClr val="dk1"/>
              </a:solidFill>
              <a:latin typeface="Lora"/>
              <a:ea typeface="Lora"/>
              <a:cs typeface="Lora"/>
              <a:sym typeface="Lora"/>
            </a:endParaRPr>
          </a:p>
          <a:p>
            <a:pPr indent="0" lvl="0" marL="0" rtl="0" algn="just">
              <a:lnSpc>
                <a:spcPct val="115000"/>
              </a:lnSpc>
              <a:spcBef>
                <a:spcPts val="1000"/>
              </a:spcBef>
              <a:spcAft>
                <a:spcPts val="0"/>
              </a:spcAft>
              <a:buNone/>
            </a:pPr>
            <a:r>
              <a:rPr lang="en">
                <a:solidFill>
                  <a:schemeClr val="dk1"/>
                </a:solidFill>
                <a:latin typeface="Lora"/>
                <a:ea typeface="Lora"/>
                <a:cs typeface="Lora"/>
                <a:sym typeface="Lora"/>
              </a:rPr>
              <a:t>Plume Labs és una aplicació que es dedica a conèixer la contaminació de l'aire d'un repertori de ciutats arreu del món. No només pot conèixer la contaminació sinó que també pot fer prediccions, conèixer en quina direcció viatja la pol·lució a través d'un conjunt de sensors ubicats en les ciutats.</a:t>
            </a:r>
            <a:endParaRPr>
              <a:solidFill>
                <a:schemeClr val="dk1"/>
              </a:solidFill>
              <a:latin typeface="Lora"/>
              <a:ea typeface="Lora"/>
              <a:cs typeface="Lora"/>
              <a:sym typeface="Lora"/>
            </a:endParaRPr>
          </a:p>
          <a:p>
            <a:pPr indent="0" lvl="0" marL="0" rtl="0" algn="just">
              <a:lnSpc>
                <a:spcPct val="115000"/>
              </a:lnSpc>
              <a:spcBef>
                <a:spcPts val="1000"/>
              </a:spcBef>
              <a:spcAft>
                <a:spcPts val="1000"/>
              </a:spcAft>
              <a:buClr>
                <a:schemeClr val="dk1"/>
              </a:buClr>
              <a:buSzPts val="1100"/>
              <a:buFont typeface="Arial"/>
              <a:buNone/>
            </a:pPr>
            <a:r>
              <a:t/>
            </a:r>
            <a:endParaRPr>
              <a:solidFill>
                <a:schemeClr val="dk1"/>
              </a:solidFill>
              <a:latin typeface="Lora"/>
              <a:ea typeface="Lora"/>
              <a:cs typeface="Lora"/>
              <a:sym typeface="Lor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33646" y="338325"/>
            <a:ext cx="54768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4.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pic>
        <p:nvPicPr>
          <p:cNvPr id="1686" name="Google Shape;1686;p33"/>
          <p:cNvPicPr preferRelativeResize="0"/>
          <p:nvPr/>
        </p:nvPicPr>
        <p:blipFill>
          <a:blip r:embed="rId3">
            <a:alphaModFix/>
          </a:blip>
          <a:stretch>
            <a:fillRect/>
          </a:stretch>
        </p:blipFill>
        <p:spPr>
          <a:xfrm>
            <a:off x="2811813" y="356275"/>
            <a:ext cx="3380225" cy="3380225"/>
          </a:xfrm>
          <a:prstGeom prst="rect">
            <a:avLst/>
          </a:prstGeom>
          <a:noFill/>
          <a:ln>
            <a:noFill/>
          </a:ln>
        </p:spPr>
      </p:pic>
      <p:pic>
        <p:nvPicPr>
          <p:cNvPr id="1687" name="Google Shape;1687;p33"/>
          <p:cNvPicPr preferRelativeResize="0"/>
          <p:nvPr/>
        </p:nvPicPr>
        <p:blipFill>
          <a:blip r:embed="rId4">
            <a:alphaModFix/>
          </a:blip>
          <a:stretch>
            <a:fillRect/>
          </a:stretch>
        </p:blipFill>
        <p:spPr>
          <a:xfrm>
            <a:off x="6644550" y="1539600"/>
            <a:ext cx="2121025" cy="2121025"/>
          </a:xfrm>
          <a:prstGeom prst="rect">
            <a:avLst/>
          </a:prstGeom>
          <a:noFill/>
          <a:ln>
            <a:noFill/>
          </a:ln>
        </p:spPr>
      </p:pic>
      <p:pic>
        <p:nvPicPr>
          <p:cNvPr id="1688" name="Google Shape;1688;p33"/>
          <p:cNvPicPr preferRelativeResize="0"/>
          <p:nvPr/>
        </p:nvPicPr>
        <p:blipFill rotWithShape="1">
          <a:blip r:embed="rId5">
            <a:alphaModFix/>
          </a:blip>
          <a:srcRect b="0" l="8832" r="9461" t="12679"/>
          <a:stretch/>
        </p:blipFill>
        <p:spPr>
          <a:xfrm>
            <a:off x="427450" y="1751875"/>
            <a:ext cx="1857000" cy="1984625"/>
          </a:xfrm>
          <a:prstGeom prst="rect">
            <a:avLst/>
          </a:prstGeom>
          <a:noFill/>
          <a:ln>
            <a:noFill/>
          </a:ln>
        </p:spPr>
      </p:pic>
      <p:sp>
        <p:nvSpPr>
          <p:cNvPr id="1689" name="Google Shape;1689;p33"/>
          <p:cNvSpPr txBox="1"/>
          <p:nvPr/>
        </p:nvSpPr>
        <p:spPr>
          <a:xfrm>
            <a:off x="2356914" y="3736500"/>
            <a:ext cx="4290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accent6"/>
                </a:solidFill>
                <a:latin typeface="Montserrat"/>
                <a:ea typeface="Montserrat"/>
                <a:cs typeface="Montserrat"/>
                <a:sym typeface="Montserrat"/>
              </a:rPr>
              <a:t>Fes ús de rutes verdes, mou-te amb GreenWheel</a:t>
            </a:r>
            <a:endParaRPr b="1" sz="22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42"/>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Solució</a:t>
            </a:r>
            <a:endParaRPr sz="4700"/>
          </a:p>
        </p:txBody>
      </p:sp>
      <p:sp>
        <p:nvSpPr>
          <p:cNvPr id="1824" name="Google Shape;1824;p42"/>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pic>
        <p:nvPicPr>
          <p:cNvPr id="1829" name="Google Shape;1829;p43"/>
          <p:cNvPicPr preferRelativeResize="0"/>
          <p:nvPr/>
        </p:nvPicPr>
        <p:blipFill>
          <a:blip r:embed="rId3">
            <a:alphaModFix/>
          </a:blip>
          <a:stretch>
            <a:fillRect/>
          </a:stretch>
        </p:blipFill>
        <p:spPr>
          <a:xfrm>
            <a:off x="2430313" y="495775"/>
            <a:ext cx="4283375" cy="428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graphicFrame>
        <p:nvGraphicFramePr>
          <p:cNvPr id="1834" name="Google Shape;1834;p44"/>
          <p:cNvGraphicFramePr/>
          <p:nvPr/>
        </p:nvGraphicFramePr>
        <p:xfrm>
          <a:off x="1181725" y="1440800"/>
          <a:ext cx="3000000" cy="3000000"/>
        </p:xfrm>
        <a:graphic>
          <a:graphicData uri="http://schemas.openxmlformats.org/drawingml/2006/table">
            <a:tbl>
              <a:tblPr>
                <a:noFill/>
                <a:tableStyleId>{F1C2BF29-41DA-470C-B2D3-9C26983EACE8}</a:tableStyleId>
              </a:tblPr>
              <a:tblGrid>
                <a:gridCol w="3390275"/>
                <a:gridCol w="3390275"/>
              </a:tblGrid>
              <a:tr h="601725">
                <a:tc>
                  <a:txBody>
                    <a:bodyPr/>
                    <a:lstStyle/>
                    <a:p>
                      <a:pPr indent="0" lvl="0" marL="0" rtl="0" algn="ctr">
                        <a:spcBef>
                          <a:spcPts val="0"/>
                        </a:spcBef>
                        <a:spcAft>
                          <a:spcPts val="0"/>
                        </a:spcAft>
                        <a:buNone/>
                      </a:pPr>
                      <a:r>
                        <a:rPr b="1" lang="en" sz="1800"/>
                        <a:t>Punts de càrrega</a:t>
                      </a:r>
                      <a:endParaRPr b="1" sz="1800"/>
                    </a:p>
                  </a:txBody>
                  <a:tcPr marT="91425" marB="91425" marR="91425" marL="91425">
                    <a:solidFill>
                      <a:srgbClr val="B6D7A8"/>
                    </a:solidFill>
                  </a:tcPr>
                </a:tc>
                <a:tc>
                  <a:txBody>
                    <a:bodyPr/>
                    <a:lstStyle/>
                    <a:p>
                      <a:pPr indent="0" lvl="0" marL="0" rtl="0" algn="ctr">
                        <a:spcBef>
                          <a:spcPts val="0"/>
                        </a:spcBef>
                        <a:spcAft>
                          <a:spcPts val="0"/>
                        </a:spcAft>
                        <a:buNone/>
                      </a:pPr>
                      <a:r>
                        <a:rPr b="1" lang="en" sz="1800"/>
                        <a:t>Lloguer de </a:t>
                      </a:r>
                      <a:r>
                        <a:rPr b="1" lang="en" sz="1800"/>
                        <a:t>Bicicletes</a:t>
                      </a:r>
                      <a:endParaRPr b="1" sz="1800"/>
                    </a:p>
                  </a:txBody>
                  <a:tcPr marT="91425" marB="91425" marR="91425" marL="91425">
                    <a:solidFill>
                      <a:srgbClr val="FFE599"/>
                    </a:solidFill>
                  </a:tcPr>
                </a:tc>
              </a:tr>
              <a:tr h="100000">
                <a:tc>
                  <a:txBody>
                    <a:bodyPr/>
                    <a:lstStyle/>
                    <a:p>
                      <a:pPr indent="0" lvl="0" marL="0" rtl="0" algn="ctr">
                        <a:spcBef>
                          <a:spcPts val="0"/>
                        </a:spcBef>
                        <a:spcAft>
                          <a:spcPts val="0"/>
                        </a:spcAft>
                        <a:buNone/>
                      </a:pPr>
                      <a:r>
                        <a:rPr lang="en" sz="1800">
                          <a:solidFill>
                            <a:schemeClr val="accent1"/>
                          </a:solidFill>
                        </a:rPr>
                        <a:t>Ubicació</a:t>
                      </a:r>
                      <a:r>
                        <a:rPr lang="en" sz="1800"/>
                        <a:t> dels punts</a:t>
                      </a:r>
                      <a:endParaRPr sz="1800"/>
                    </a:p>
                  </a:txBody>
                  <a:tcPr marT="91425" marB="91425" marR="91425" marL="91425"/>
                </a:tc>
                <a:tc>
                  <a:txBody>
                    <a:bodyPr/>
                    <a:lstStyle/>
                    <a:p>
                      <a:pPr indent="0" lvl="0" marL="0" rtl="0" algn="ctr">
                        <a:spcBef>
                          <a:spcPts val="0"/>
                        </a:spcBef>
                        <a:spcAft>
                          <a:spcPts val="0"/>
                        </a:spcAft>
                        <a:buNone/>
                      </a:pPr>
                      <a:r>
                        <a:rPr lang="en" sz="1800">
                          <a:solidFill>
                            <a:srgbClr val="F1C232"/>
                          </a:solidFill>
                        </a:rPr>
                        <a:t>Ubicació</a:t>
                      </a:r>
                      <a:r>
                        <a:rPr lang="en" sz="1800"/>
                        <a:t> de les </a:t>
                      </a:r>
                      <a:r>
                        <a:rPr lang="en" sz="1800"/>
                        <a:t>bicicletes</a:t>
                      </a:r>
                      <a:endParaRPr sz="1800"/>
                    </a:p>
                  </a:txBody>
                  <a:tcPr marT="91425" marB="91425" marR="91425" marL="91425"/>
                </a:tc>
              </a:tr>
              <a:tr h="465775">
                <a:tc>
                  <a:txBody>
                    <a:bodyPr/>
                    <a:lstStyle/>
                    <a:p>
                      <a:pPr indent="0" lvl="0" marL="0" rtl="0" algn="ctr">
                        <a:spcBef>
                          <a:spcPts val="0"/>
                        </a:spcBef>
                        <a:spcAft>
                          <a:spcPts val="0"/>
                        </a:spcAft>
                        <a:buNone/>
                      </a:pPr>
                      <a:r>
                        <a:rPr lang="en" sz="1800">
                          <a:solidFill>
                            <a:schemeClr val="accent1"/>
                          </a:solidFill>
                        </a:rPr>
                        <a:t>Lloguer</a:t>
                      </a:r>
                      <a:r>
                        <a:rPr lang="en" sz="1800"/>
                        <a:t> de </a:t>
                      </a:r>
                      <a:r>
                        <a:rPr lang="en" sz="1800">
                          <a:solidFill>
                            <a:schemeClr val="accent1"/>
                          </a:solidFill>
                        </a:rPr>
                        <a:t>carregadors privats</a:t>
                      </a:r>
                      <a:endParaRPr sz="1800">
                        <a:solidFill>
                          <a:schemeClr val="accent1"/>
                        </a:solidFill>
                      </a:endParaRPr>
                    </a:p>
                  </a:txBody>
                  <a:tcPr marT="91425" marB="91425" marR="91425" marL="91425"/>
                </a:tc>
                <a:tc>
                  <a:txBody>
                    <a:bodyPr/>
                    <a:lstStyle/>
                    <a:p>
                      <a:pPr indent="0" lvl="0" marL="0" rtl="0" algn="ctr">
                        <a:spcBef>
                          <a:spcPts val="0"/>
                        </a:spcBef>
                        <a:spcAft>
                          <a:spcPts val="0"/>
                        </a:spcAft>
                        <a:buNone/>
                      </a:pPr>
                      <a:r>
                        <a:rPr lang="en" sz="1800">
                          <a:solidFill>
                            <a:srgbClr val="F1C232"/>
                          </a:solidFill>
                        </a:rPr>
                        <a:t>Reserva</a:t>
                      </a:r>
                      <a:r>
                        <a:rPr lang="en" sz="1800"/>
                        <a:t> de les </a:t>
                      </a:r>
                      <a:r>
                        <a:rPr lang="en" sz="1800"/>
                        <a:t>bicicletes</a:t>
                      </a:r>
                      <a:endParaRPr sz="1800"/>
                    </a:p>
                  </a:txBody>
                  <a:tcPr marT="91425" marB="91425" marR="91425" marL="91425"/>
                </a:tc>
              </a:tr>
              <a:tr h="509600">
                <a:tc>
                  <a:txBody>
                    <a:bodyPr/>
                    <a:lstStyle/>
                    <a:p>
                      <a:pPr indent="0" lvl="0" marL="0" rtl="0" algn="ctr">
                        <a:spcBef>
                          <a:spcPts val="0"/>
                        </a:spcBef>
                        <a:spcAft>
                          <a:spcPts val="0"/>
                        </a:spcAft>
                        <a:buNone/>
                      </a:pPr>
                      <a:r>
                        <a:rPr lang="en" sz="1800">
                          <a:solidFill>
                            <a:schemeClr val="accent1"/>
                          </a:solidFill>
                        </a:rPr>
                        <a:t>Sistema de queixes </a:t>
                      </a:r>
                      <a:r>
                        <a:rPr lang="en" sz="1800"/>
                        <a:t>sobre els carregadors</a:t>
                      </a:r>
                      <a:endParaRPr sz="1800"/>
                    </a:p>
                  </a:txBody>
                  <a:tcPr marT="91425" marB="91425" marR="91425" marL="91425"/>
                </a:tc>
                <a:tc>
                  <a:txBody>
                    <a:bodyPr/>
                    <a:lstStyle/>
                    <a:p>
                      <a:pPr indent="0" lvl="0" marL="0" rtl="0" algn="ctr">
                        <a:spcBef>
                          <a:spcPts val="0"/>
                        </a:spcBef>
                        <a:spcAft>
                          <a:spcPts val="0"/>
                        </a:spcAft>
                        <a:buNone/>
                      </a:pPr>
                      <a:r>
                        <a:rPr lang="en" sz="1800"/>
                        <a:t>Flexibilitat en el preu</a:t>
                      </a:r>
                      <a:endParaRPr sz="1800">
                        <a:solidFill>
                          <a:srgbClr val="F1C232"/>
                        </a:solidFill>
                      </a:endParaRPr>
                    </a:p>
                  </a:txBody>
                  <a:tcPr marT="91425" marB="91425" marR="91425" marL="91425"/>
                </a:tc>
              </a:tr>
            </a:tbl>
          </a:graphicData>
        </a:graphic>
      </p:graphicFrame>
      <p:sp>
        <p:nvSpPr>
          <p:cNvPr id="1835" name="Google Shape;1835;p4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La Solució</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45"/>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Mockups</a:t>
            </a:r>
            <a:endParaRPr sz="4700"/>
          </a:p>
        </p:txBody>
      </p:sp>
      <p:sp>
        <p:nvSpPr>
          <p:cNvPr id="1841" name="Google Shape;1841;p45"/>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pic>
        <p:nvPicPr>
          <p:cNvPr id="1846" name="Google Shape;1846;p46"/>
          <p:cNvPicPr preferRelativeResize="0"/>
          <p:nvPr/>
        </p:nvPicPr>
        <p:blipFill>
          <a:blip r:embed="rId3">
            <a:alphaModFix/>
          </a:blip>
          <a:stretch>
            <a:fillRect/>
          </a:stretch>
        </p:blipFill>
        <p:spPr>
          <a:xfrm>
            <a:off x="5056300" y="152400"/>
            <a:ext cx="2234621" cy="4838700"/>
          </a:xfrm>
          <a:prstGeom prst="rect">
            <a:avLst/>
          </a:prstGeom>
          <a:noFill/>
          <a:ln>
            <a:noFill/>
          </a:ln>
        </p:spPr>
      </p:pic>
      <p:pic>
        <p:nvPicPr>
          <p:cNvPr id="1847" name="Google Shape;1847;p46"/>
          <p:cNvPicPr preferRelativeResize="0"/>
          <p:nvPr/>
        </p:nvPicPr>
        <p:blipFill>
          <a:blip r:embed="rId4">
            <a:alphaModFix/>
          </a:blip>
          <a:stretch>
            <a:fillRect/>
          </a:stretch>
        </p:blipFill>
        <p:spPr>
          <a:xfrm>
            <a:off x="1742846" y="152400"/>
            <a:ext cx="2234621" cy="4838700"/>
          </a:xfrm>
          <a:prstGeom prst="rect">
            <a:avLst/>
          </a:prstGeom>
          <a:noFill/>
          <a:ln>
            <a:noFill/>
          </a:ln>
        </p:spPr>
      </p:pic>
      <p:pic>
        <p:nvPicPr>
          <p:cNvPr id="1848" name="Google Shape;1848;p46"/>
          <p:cNvPicPr preferRelativeResize="0"/>
          <p:nvPr/>
        </p:nvPicPr>
        <p:blipFill>
          <a:blip r:embed="rId5">
            <a:alphaModFix/>
          </a:blip>
          <a:stretch>
            <a:fillRect/>
          </a:stretch>
        </p:blipFill>
        <p:spPr>
          <a:xfrm>
            <a:off x="1630800" y="93175"/>
            <a:ext cx="2458725" cy="5004999"/>
          </a:xfrm>
          <a:prstGeom prst="rect">
            <a:avLst/>
          </a:prstGeom>
          <a:noFill/>
          <a:ln>
            <a:noFill/>
          </a:ln>
        </p:spPr>
      </p:pic>
      <p:pic>
        <p:nvPicPr>
          <p:cNvPr id="1849" name="Google Shape;1849;p46"/>
          <p:cNvPicPr preferRelativeResize="0"/>
          <p:nvPr/>
        </p:nvPicPr>
        <p:blipFill>
          <a:blip r:embed="rId5">
            <a:alphaModFix/>
          </a:blip>
          <a:stretch>
            <a:fillRect/>
          </a:stretch>
        </p:blipFill>
        <p:spPr>
          <a:xfrm>
            <a:off x="4944250" y="93175"/>
            <a:ext cx="2458725" cy="5004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pic>
        <p:nvPicPr>
          <p:cNvPr id="1854" name="Google Shape;1854;p47"/>
          <p:cNvPicPr preferRelativeResize="0"/>
          <p:nvPr/>
        </p:nvPicPr>
        <p:blipFill rotWithShape="1">
          <a:blip r:embed="rId3">
            <a:alphaModFix/>
          </a:blip>
          <a:srcRect b="616" l="0" r="0" t="0"/>
          <a:stretch/>
        </p:blipFill>
        <p:spPr>
          <a:xfrm>
            <a:off x="1787000" y="152400"/>
            <a:ext cx="2181000" cy="4808899"/>
          </a:xfrm>
          <a:prstGeom prst="rect">
            <a:avLst/>
          </a:prstGeom>
          <a:noFill/>
          <a:ln>
            <a:noFill/>
          </a:ln>
        </p:spPr>
      </p:pic>
      <p:pic>
        <p:nvPicPr>
          <p:cNvPr id="1855" name="Google Shape;1855;p47"/>
          <p:cNvPicPr preferRelativeResize="0"/>
          <p:nvPr/>
        </p:nvPicPr>
        <p:blipFill rotWithShape="1">
          <a:blip r:embed="rId4">
            <a:alphaModFix/>
          </a:blip>
          <a:srcRect b="616" l="0" r="0" t="0"/>
          <a:stretch/>
        </p:blipFill>
        <p:spPr>
          <a:xfrm>
            <a:off x="4692950" y="152400"/>
            <a:ext cx="2192900" cy="4808899"/>
          </a:xfrm>
          <a:prstGeom prst="rect">
            <a:avLst/>
          </a:prstGeom>
          <a:noFill/>
          <a:ln>
            <a:noFill/>
          </a:ln>
        </p:spPr>
      </p:pic>
      <p:pic>
        <p:nvPicPr>
          <p:cNvPr id="1856" name="Google Shape;1856;p47"/>
          <p:cNvPicPr preferRelativeResize="0"/>
          <p:nvPr/>
        </p:nvPicPr>
        <p:blipFill>
          <a:blip r:embed="rId5">
            <a:alphaModFix/>
          </a:blip>
          <a:stretch>
            <a:fillRect/>
          </a:stretch>
        </p:blipFill>
        <p:spPr>
          <a:xfrm>
            <a:off x="1630800" y="16975"/>
            <a:ext cx="2458725" cy="5081199"/>
          </a:xfrm>
          <a:prstGeom prst="rect">
            <a:avLst/>
          </a:prstGeom>
          <a:noFill/>
          <a:ln>
            <a:noFill/>
          </a:ln>
        </p:spPr>
      </p:pic>
      <p:pic>
        <p:nvPicPr>
          <p:cNvPr id="1857" name="Google Shape;1857;p47"/>
          <p:cNvPicPr preferRelativeResize="0"/>
          <p:nvPr/>
        </p:nvPicPr>
        <p:blipFill>
          <a:blip r:embed="rId5">
            <a:alphaModFix/>
          </a:blip>
          <a:stretch>
            <a:fillRect/>
          </a:stretch>
        </p:blipFill>
        <p:spPr>
          <a:xfrm>
            <a:off x="4560038" y="31150"/>
            <a:ext cx="2458725" cy="5081199"/>
          </a:xfrm>
          <a:prstGeom prst="rect">
            <a:avLst/>
          </a:prstGeom>
          <a:noFill/>
          <a:ln>
            <a:noFill/>
          </a:ln>
        </p:spPr>
      </p:pic>
      <p:pic>
        <p:nvPicPr>
          <p:cNvPr id="1858" name="Google Shape;1858;p47"/>
          <p:cNvPicPr preferRelativeResize="0"/>
          <p:nvPr/>
        </p:nvPicPr>
        <p:blipFill>
          <a:blip r:embed="rId6">
            <a:alphaModFix/>
          </a:blip>
          <a:stretch>
            <a:fillRect/>
          </a:stretch>
        </p:blipFill>
        <p:spPr>
          <a:xfrm>
            <a:off x="3662178" y="3826525"/>
            <a:ext cx="218350" cy="23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pic>
        <p:nvPicPr>
          <p:cNvPr id="1863" name="Google Shape;1863;p48"/>
          <p:cNvPicPr preferRelativeResize="0"/>
          <p:nvPr/>
        </p:nvPicPr>
        <p:blipFill>
          <a:blip r:embed="rId3">
            <a:alphaModFix/>
          </a:blip>
          <a:stretch>
            <a:fillRect/>
          </a:stretch>
        </p:blipFill>
        <p:spPr>
          <a:xfrm>
            <a:off x="3476050" y="152400"/>
            <a:ext cx="2191890" cy="4838701"/>
          </a:xfrm>
          <a:prstGeom prst="rect">
            <a:avLst/>
          </a:prstGeom>
          <a:noFill/>
          <a:ln>
            <a:noFill/>
          </a:ln>
        </p:spPr>
      </p:pic>
      <p:pic>
        <p:nvPicPr>
          <p:cNvPr id="1864" name="Google Shape;1864;p48"/>
          <p:cNvPicPr preferRelativeResize="0"/>
          <p:nvPr/>
        </p:nvPicPr>
        <p:blipFill>
          <a:blip r:embed="rId4">
            <a:alphaModFix/>
          </a:blip>
          <a:stretch>
            <a:fillRect/>
          </a:stretch>
        </p:blipFill>
        <p:spPr>
          <a:xfrm>
            <a:off x="3342638" y="31150"/>
            <a:ext cx="2458725" cy="5081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pic>
        <p:nvPicPr>
          <p:cNvPr id="1869" name="Google Shape;1869;p49"/>
          <p:cNvPicPr preferRelativeResize="0"/>
          <p:nvPr/>
        </p:nvPicPr>
        <p:blipFill>
          <a:blip r:embed="rId3">
            <a:alphaModFix/>
          </a:blip>
          <a:stretch>
            <a:fillRect/>
          </a:stretch>
        </p:blipFill>
        <p:spPr>
          <a:xfrm>
            <a:off x="1911500" y="152400"/>
            <a:ext cx="2186949" cy="4838700"/>
          </a:xfrm>
          <a:prstGeom prst="rect">
            <a:avLst/>
          </a:prstGeom>
          <a:noFill/>
          <a:ln>
            <a:noFill/>
          </a:ln>
        </p:spPr>
      </p:pic>
      <p:pic>
        <p:nvPicPr>
          <p:cNvPr id="1870" name="Google Shape;1870;p49"/>
          <p:cNvPicPr preferRelativeResize="0"/>
          <p:nvPr/>
        </p:nvPicPr>
        <p:blipFill rotWithShape="1">
          <a:blip r:embed="rId4">
            <a:alphaModFix/>
          </a:blip>
          <a:srcRect b="3418" l="0" r="0" t="0"/>
          <a:stretch/>
        </p:blipFill>
        <p:spPr>
          <a:xfrm>
            <a:off x="4815075" y="195400"/>
            <a:ext cx="2186950" cy="4673101"/>
          </a:xfrm>
          <a:prstGeom prst="rect">
            <a:avLst/>
          </a:prstGeom>
          <a:noFill/>
          <a:ln>
            <a:noFill/>
          </a:ln>
        </p:spPr>
      </p:pic>
      <p:pic>
        <p:nvPicPr>
          <p:cNvPr id="1871" name="Google Shape;1871;p49"/>
          <p:cNvPicPr preferRelativeResize="0"/>
          <p:nvPr/>
        </p:nvPicPr>
        <p:blipFill>
          <a:blip r:embed="rId5">
            <a:alphaModFix/>
          </a:blip>
          <a:stretch>
            <a:fillRect/>
          </a:stretch>
        </p:blipFill>
        <p:spPr>
          <a:xfrm>
            <a:off x="4679188" y="29450"/>
            <a:ext cx="2458725" cy="5004999"/>
          </a:xfrm>
          <a:prstGeom prst="rect">
            <a:avLst/>
          </a:prstGeom>
          <a:noFill/>
          <a:ln>
            <a:noFill/>
          </a:ln>
        </p:spPr>
      </p:pic>
      <p:pic>
        <p:nvPicPr>
          <p:cNvPr id="1872" name="Google Shape;1872;p49"/>
          <p:cNvPicPr preferRelativeResize="0"/>
          <p:nvPr/>
        </p:nvPicPr>
        <p:blipFill>
          <a:blip r:embed="rId5">
            <a:alphaModFix/>
          </a:blip>
          <a:stretch>
            <a:fillRect/>
          </a:stretch>
        </p:blipFill>
        <p:spPr>
          <a:xfrm>
            <a:off x="1775625" y="29450"/>
            <a:ext cx="2458700" cy="5044800"/>
          </a:xfrm>
          <a:prstGeom prst="rect">
            <a:avLst/>
          </a:prstGeom>
          <a:noFill/>
          <a:ln>
            <a:noFill/>
          </a:ln>
        </p:spPr>
      </p:pic>
      <p:pic>
        <p:nvPicPr>
          <p:cNvPr id="1873" name="Google Shape;1873;p49"/>
          <p:cNvPicPr preferRelativeResize="0"/>
          <p:nvPr/>
        </p:nvPicPr>
        <p:blipFill>
          <a:blip r:embed="rId6">
            <a:alphaModFix/>
          </a:blip>
          <a:stretch>
            <a:fillRect/>
          </a:stretch>
        </p:blipFill>
        <p:spPr>
          <a:xfrm>
            <a:off x="6016850" y="2667950"/>
            <a:ext cx="112500" cy="151450"/>
          </a:xfrm>
          <a:prstGeom prst="rect">
            <a:avLst/>
          </a:prstGeom>
          <a:noFill/>
          <a:ln>
            <a:noFill/>
          </a:ln>
        </p:spPr>
      </p:pic>
      <p:sp>
        <p:nvSpPr>
          <p:cNvPr id="1874" name="Google Shape;1874;p49"/>
          <p:cNvSpPr/>
          <p:nvPr/>
        </p:nvSpPr>
        <p:spPr>
          <a:xfrm>
            <a:off x="6237825" y="2558425"/>
            <a:ext cx="625800" cy="34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pic>
        <p:nvPicPr>
          <p:cNvPr id="1879" name="Google Shape;1879;p50"/>
          <p:cNvPicPr preferRelativeResize="0"/>
          <p:nvPr/>
        </p:nvPicPr>
        <p:blipFill rotWithShape="1">
          <a:blip r:embed="rId3">
            <a:alphaModFix/>
          </a:blip>
          <a:srcRect b="0" l="1806" r="0" t="1429"/>
          <a:stretch/>
        </p:blipFill>
        <p:spPr>
          <a:xfrm>
            <a:off x="4864975" y="326613"/>
            <a:ext cx="2147975" cy="4777300"/>
          </a:xfrm>
          <a:prstGeom prst="rect">
            <a:avLst/>
          </a:prstGeom>
          <a:noFill/>
          <a:ln>
            <a:noFill/>
          </a:ln>
        </p:spPr>
      </p:pic>
      <p:pic>
        <p:nvPicPr>
          <p:cNvPr id="1880" name="Google Shape;1880;p50"/>
          <p:cNvPicPr preferRelativeResize="0"/>
          <p:nvPr/>
        </p:nvPicPr>
        <p:blipFill rotWithShape="1">
          <a:blip r:embed="rId4">
            <a:alphaModFix/>
          </a:blip>
          <a:srcRect b="0" l="0" r="0" t="0"/>
          <a:stretch/>
        </p:blipFill>
        <p:spPr>
          <a:xfrm>
            <a:off x="4682650" y="98625"/>
            <a:ext cx="2458700" cy="5005299"/>
          </a:xfrm>
          <a:prstGeom prst="rect">
            <a:avLst/>
          </a:prstGeom>
          <a:noFill/>
          <a:ln>
            <a:noFill/>
          </a:ln>
        </p:spPr>
      </p:pic>
      <p:pic>
        <p:nvPicPr>
          <p:cNvPr id="1881" name="Google Shape;1881;p50"/>
          <p:cNvPicPr preferRelativeResize="0"/>
          <p:nvPr/>
        </p:nvPicPr>
        <p:blipFill rotWithShape="1">
          <a:blip r:embed="rId5">
            <a:alphaModFix/>
          </a:blip>
          <a:srcRect b="3217" l="0" r="0" t="1869"/>
          <a:stretch/>
        </p:blipFill>
        <p:spPr>
          <a:xfrm>
            <a:off x="1564350" y="432225"/>
            <a:ext cx="2187450" cy="4592425"/>
          </a:xfrm>
          <a:prstGeom prst="rect">
            <a:avLst/>
          </a:prstGeom>
          <a:noFill/>
          <a:ln>
            <a:noFill/>
          </a:ln>
        </p:spPr>
      </p:pic>
      <p:pic>
        <p:nvPicPr>
          <p:cNvPr id="1882" name="Google Shape;1882;p50"/>
          <p:cNvPicPr preferRelativeResize="0"/>
          <p:nvPr/>
        </p:nvPicPr>
        <p:blipFill rotWithShape="1">
          <a:blip r:embed="rId4">
            <a:alphaModFix/>
          </a:blip>
          <a:srcRect b="0" l="0" r="0" t="0"/>
          <a:stretch/>
        </p:blipFill>
        <p:spPr>
          <a:xfrm>
            <a:off x="1440075" y="98625"/>
            <a:ext cx="2458700" cy="5005299"/>
          </a:xfrm>
          <a:prstGeom prst="rect">
            <a:avLst/>
          </a:prstGeom>
          <a:noFill/>
          <a:ln>
            <a:noFill/>
          </a:ln>
        </p:spPr>
      </p:pic>
      <p:sp>
        <p:nvSpPr>
          <p:cNvPr id="1883" name="Google Shape;1883;p50"/>
          <p:cNvSpPr/>
          <p:nvPr/>
        </p:nvSpPr>
        <p:spPr>
          <a:xfrm>
            <a:off x="2980275" y="939175"/>
            <a:ext cx="723900" cy="40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a:off x="6247475" y="876400"/>
            <a:ext cx="723900" cy="40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pic>
        <p:nvPicPr>
          <p:cNvPr id="1889" name="Google Shape;1889;p51"/>
          <p:cNvPicPr preferRelativeResize="0"/>
          <p:nvPr/>
        </p:nvPicPr>
        <p:blipFill>
          <a:blip r:embed="rId3">
            <a:alphaModFix/>
          </a:blip>
          <a:stretch>
            <a:fillRect/>
          </a:stretch>
        </p:blipFill>
        <p:spPr>
          <a:xfrm>
            <a:off x="1860549" y="228600"/>
            <a:ext cx="2186949" cy="4838700"/>
          </a:xfrm>
          <a:prstGeom prst="rect">
            <a:avLst/>
          </a:prstGeom>
          <a:noFill/>
          <a:ln>
            <a:noFill/>
          </a:ln>
        </p:spPr>
      </p:pic>
      <p:pic>
        <p:nvPicPr>
          <p:cNvPr id="1890" name="Google Shape;1890;p51"/>
          <p:cNvPicPr preferRelativeResize="0"/>
          <p:nvPr/>
        </p:nvPicPr>
        <p:blipFill rotWithShape="1">
          <a:blip r:embed="rId4">
            <a:alphaModFix/>
          </a:blip>
          <a:srcRect b="4979" l="0" r="0" t="0"/>
          <a:stretch/>
        </p:blipFill>
        <p:spPr>
          <a:xfrm>
            <a:off x="5054575" y="381000"/>
            <a:ext cx="2186950" cy="4597676"/>
          </a:xfrm>
          <a:prstGeom prst="rect">
            <a:avLst/>
          </a:prstGeom>
          <a:noFill/>
          <a:ln>
            <a:noFill/>
          </a:ln>
        </p:spPr>
      </p:pic>
      <p:pic>
        <p:nvPicPr>
          <p:cNvPr id="1891" name="Google Shape;1891;p51"/>
          <p:cNvPicPr preferRelativeResize="0"/>
          <p:nvPr/>
        </p:nvPicPr>
        <p:blipFill>
          <a:blip r:embed="rId5">
            <a:alphaModFix/>
          </a:blip>
          <a:stretch>
            <a:fillRect/>
          </a:stretch>
        </p:blipFill>
        <p:spPr>
          <a:xfrm>
            <a:off x="1724663" y="69250"/>
            <a:ext cx="2458725" cy="5004999"/>
          </a:xfrm>
          <a:prstGeom prst="rect">
            <a:avLst/>
          </a:prstGeom>
          <a:noFill/>
          <a:ln>
            <a:noFill/>
          </a:ln>
        </p:spPr>
      </p:pic>
      <p:pic>
        <p:nvPicPr>
          <p:cNvPr id="1892" name="Google Shape;1892;p51"/>
          <p:cNvPicPr preferRelativeResize="0"/>
          <p:nvPr/>
        </p:nvPicPr>
        <p:blipFill>
          <a:blip r:embed="rId6">
            <a:alphaModFix/>
          </a:blip>
          <a:stretch>
            <a:fillRect/>
          </a:stretch>
        </p:blipFill>
        <p:spPr>
          <a:xfrm>
            <a:off x="5054575" y="3773350"/>
            <a:ext cx="2186950" cy="1281525"/>
          </a:xfrm>
          <a:prstGeom prst="rect">
            <a:avLst/>
          </a:prstGeom>
          <a:noFill/>
          <a:ln>
            <a:noFill/>
          </a:ln>
        </p:spPr>
      </p:pic>
      <p:pic>
        <p:nvPicPr>
          <p:cNvPr id="1893" name="Google Shape;1893;p51"/>
          <p:cNvPicPr preferRelativeResize="0"/>
          <p:nvPr/>
        </p:nvPicPr>
        <p:blipFill>
          <a:blip r:embed="rId5">
            <a:alphaModFix/>
          </a:blip>
          <a:stretch>
            <a:fillRect/>
          </a:stretch>
        </p:blipFill>
        <p:spPr>
          <a:xfrm>
            <a:off x="4918700" y="69250"/>
            <a:ext cx="2458700" cy="5004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grpSp>
        <p:nvGrpSpPr>
          <p:cNvPr id="1694" name="Google Shape;1694;p34"/>
          <p:cNvGrpSpPr/>
          <p:nvPr/>
        </p:nvGrpSpPr>
        <p:grpSpPr>
          <a:xfrm>
            <a:off x="731647" y="573573"/>
            <a:ext cx="635100" cy="734640"/>
            <a:chOff x="731647" y="573573"/>
            <a:chExt cx="635100" cy="734640"/>
          </a:xfrm>
        </p:grpSpPr>
        <p:grpSp>
          <p:nvGrpSpPr>
            <p:cNvPr id="1695" name="Google Shape;1695;p34"/>
            <p:cNvGrpSpPr/>
            <p:nvPr/>
          </p:nvGrpSpPr>
          <p:grpSpPr>
            <a:xfrm>
              <a:off x="731647" y="573573"/>
              <a:ext cx="635100" cy="635100"/>
              <a:chOff x="917231" y="750460"/>
              <a:chExt cx="635100" cy="635100"/>
            </a:xfrm>
          </p:grpSpPr>
          <p:sp>
            <p:nvSpPr>
              <p:cNvPr id="1696" name="Google Shape;1696;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8" name="Google Shape;1698;p34"/>
            <p:cNvGrpSpPr/>
            <p:nvPr/>
          </p:nvGrpSpPr>
          <p:grpSpPr>
            <a:xfrm>
              <a:off x="961679" y="1281213"/>
              <a:ext cx="175013" cy="27000"/>
              <a:chOff x="5662375" y="212375"/>
              <a:chExt cx="175013" cy="27000"/>
            </a:xfrm>
          </p:grpSpPr>
          <p:sp>
            <p:nvSpPr>
              <p:cNvPr id="1699" name="Google Shape;1699;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0" name="Google Shape;1700;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1" name="Google Shape;1701;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2" name="Google Shape;1702;p34"/>
          <p:cNvGrpSpPr/>
          <p:nvPr/>
        </p:nvGrpSpPr>
        <p:grpSpPr>
          <a:xfrm>
            <a:off x="731647" y="1650460"/>
            <a:ext cx="635100" cy="733490"/>
            <a:chOff x="731647" y="1650460"/>
            <a:chExt cx="635100" cy="733490"/>
          </a:xfrm>
        </p:grpSpPr>
        <p:grpSp>
          <p:nvGrpSpPr>
            <p:cNvPr id="1703" name="Google Shape;1703;p34"/>
            <p:cNvGrpSpPr/>
            <p:nvPr/>
          </p:nvGrpSpPr>
          <p:grpSpPr>
            <a:xfrm>
              <a:off x="731647" y="1650460"/>
              <a:ext cx="635100" cy="635100"/>
              <a:chOff x="917231" y="1827973"/>
              <a:chExt cx="635100" cy="635100"/>
            </a:xfrm>
          </p:grpSpPr>
          <p:sp>
            <p:nvSpPr>
              <p:cNvPr id="1704" name="Google Shape;1704;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34"/>
            <p:cNvGrpSpPr/>
            <p:nvPr/>
          </p:nvGrpSpPr>
          <p:grpSpPr>
            <a:xfrm>
              <a:off x="961679" y="2356951"/>
              <a:ext cx="175013" cy="27000"/>
              <a:chOff x="5662375" y="212375"/>
              <a:chExt cx="175013" cy="27000"/>
            </a:xfrm>
          </p:grpSpPr>
          <p:sp>
            <p:nvSpPr>
              <p:cNvPr id="1707" name="Google Shape;170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8" name="Google Shape;170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9" name="Google Shape;170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10" name="Google Shape;1710;p34"/>
          <p:cNvGrpSpPr/>
          <p:nvPr/>
        </p:nvGrpSpPr>
        <p:grpSpPr>
          <a:xfrm>
            <a:off x="731647" y="2728277"/>
            <a:ext cx="635100" cy="734984"/>
            <a:chOff x="731647" y="2728277"/>
            <a:chExt cx="635100" cy="734984"/>
          </a:xfrm>
        </p:grpSpPr>
        <p:grpSp>
          <p:nvGrpSpPr>
            <p:cNvPr id="1711" name="Google Shape;1711;p34"/>
            <p:cNvGrpSpPr/>
            <p:nvPr/>
          </p:nvGrpSpPr>
          <p:grpSpPr>
            <a:xfrm>
              <a:off x="731647" y="2728277"/>
              <a:ext cx="635100" cy="635100"/>
              <a:chOff x="917231" y="2905502"/>
              <a:chExt cx="635100" cy="635100"/>
            </a:xfrm>
          </p:grpSpPr>
          <p:sp>
            <p:nvSpPr>
              <p:cNvPr id="1712" name="Google Shape;1712;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34"/>
            <p:cNvGrpSpPr/>
            <p:nvPr/>
          </p:nvGrpSpPr>
          <p:grpSpPr>
            <a:xfrm>
              <a:off x="961679" y="3436260"/>
              <a:ext cx="175013" cy="27000"/>
              <a:chOff x="5662375" y="212375"/>
              <a:chExt cx="175013" cy="27000"/>
            </a:xfrm>
          </p:grpSpPr>
          <p:sp>
            <p:nvSpPr>
              <p:cNvPr id="1715" name="Google Shape;1715;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6" name="Google Shape;1716;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7" name="Google Shape;1717;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18" name="Google Shape;1718;p34"/>
          <p:cNvGrpSpPr/>
          <p:nvPr/>
        </p:nvGrpSpPr>
        <p:grpSpPr>
          <a:xfrm>
            <a:off x="731647" y="3806675"/>
            <a:ext cx="635100" cy="734704"/>
            <a:chOff x="731647" y="3806675"/>
            <a:chExt cx="635100" cy="734704"/>
          </a:xfrm>
        </p:grpSpPr>
        <p:grpSp>
          <p:nvGrpSpPr>
            <p:cNvPr id="1719" name="Google Shape;1719;p34"/>
            <p:cNvGrpSpPr/>
            <p:nvPr/>
          </p:nvGrpSpPr>
          <p:grpSpPr>
            <a:xfrm>
              <a:off x="731647" y="3806675"/>
              <a:ext cx="635100" cy="635100"/>
              <a:chOff x="917231" y="3983097"/>
              <a:chExt cx="635100" cy="635100"/>
            </a:xfrm>
          </p:grpSpPr>
          <p:sp>
            <p:nvSpPr>
              <p:cNvPr id="1720" name="Google Shape;1720;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34"/>
            <p:cNvGrpSpPr/>
            <p:nvPr/>
          </p:nvGrpSpPr>
          <p:grpSpPr>
            <a:xfrm>
              <a:off x="961679" y="4514379"/>
              <a:ext cx="175013" cy="27000"/>
              <a:chOff x="5662375" y="212375"/>
              <a:chExt cx="175013" cy="27000"/>
            </a:xfrm>
          </p:grpSpPr>
          <p:sp>
            <p:nvSpPr>
              <p:cNvPr id="1723" name="Google Shape;1723;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4" name="Google Shape;1724;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5" name="Google Shape;1725;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26" name="Google Shape;1726;p34"/>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Índex</a:t>
            </a:r>
            <a:endParaRPr/>
          </a:p>
        </p:txBody>
      </p:sp>
      <p:sp>
        <p:nvSpPr>
          <p:cNvPr id="1727" name="Google Shape;1727;p34"/>
          <p:cNvSpPr txBox="1"/>
          <p:nvPr>
            <p:ph idx="1" type="subTitle"/>
          </p:nvPr>
        </p:nvSpPr>
        <p:spPr>
          <a:xfrm>
            <a:off x="1664208" y="7040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accent1"/>
                </a:solidFill>
              </a:rPr>
              <a:t>Problema </a:t>
            </a:r>
            <a:endParaRPr/>
          </a:p>
        </p:txBody>
      </p:sp>
      <p:sp>
        <p:nvSpPr>
          <p:cNvPr id="1728" name="Google Shape;1728;p34"/>
          <p:cNvSpPr txBox="1"/>
          <p:nvPr>
            <p:ph idx="3" type="subTitle"/>
          </p:nvPr>
        </p:nvSpPr>
        <p:spPr>
          <a:xfrm>
            <a:off x="1664208" y="1783085"/>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Estudi de mercat</a:t>
            </a:r>
            <a:endParaRPr/>
          </a:p>
        </p:txBody>
      </p:sp>
      <p:sp>
        <p:nvSpPr>
          <p:cNvPr id="1729" name="Google Shape;1729;p34"/>
          <p:cNvSpPr txBox="1"/>
          <p:nvPr>
            <p:ph idx="5" type="subTitle"/>
          </p:nvPr>
        </p:nvSpPr>
        <p:spPr>
          <a:xfrm>
            <a:off x="1664208" y="290376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La nostra solució</a:t>
            </a:r>
            <a:endParaRPr/>
          </a:p>
        </p:txBody>
      </p:sp>
      <p:sp>
        <p:nvSpPr>
          <p:cNvPr id="1730" name="Google Shape;1730;p34"/>
          <p:cNvSpPr txBox="1"/>
          <p:nvPr>
            <p:ph idx="7" type="subTitle"/>
          </p:nvPr>
        </p:nvSpPr>
        <p:spPr>
          <a:xfrm>
            <a:off x="1664208" y="39410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Mockups &amp; funcionalitats</a:t>
            </a:r>
            <a:endParaRPr/>
          </a:p>
        </p:txBody>
      </p:sp>
      <p:sp>
        <p:nvSpPr>
          <p:cNvPr id="1731" name="Google Shape;1731;p34"/>
          <p:cNvSpPr txBox="1"/>
          <p:nvPr>
            <p:ph idx="9" type="title"/>
          </p:nvPr>
        </p:nvSpPr>
        <p:spPr>
          <a:xfrm>
            <a:off x="813816" y="72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32" name="Google Shape;1732;p34"/>
          <p:cNvSpPr txBox="1"/>
          <p:nvPr>
            <p:ph idx="13" type="title"/>
          </p:nvPr>
        </p:nvSpPr>
        <p:spPr>
          <a:xfrm>
            <a:off x="813816" y="18013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33" name="Google Shape;1733;p34"/>
          <p:cNvSpPr txBox="1"/>
          <p:nvPr>
            <p:ph idx="14" type="title"/>
          </p:nvPr>
        </p:nvSpPr>
        <p:spPr>
          <a:xfrm>
            <a:off x="813816" y="288036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34" name="Google Shape;1734;p34"/>
          <p:cNvSpPr txBox="1"/>
          <p:nvPr>
            <p:ph idx="15" type="title"/>
          </p:nvPr>
        </p:nvSpPr>
        <p:spPr>
          <a:xfrm>
            <a:off x="813816" y="39593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1735" name="Google Shape;1735;p34"/>
          <p:cNvPicPr preferRelativeResize="0"/>
          <p:nvPr/>
        </p:nvPicPr>
        <p:blipFill rotWithShape="1">
          <a:blip r:embed="rId3">
            <a:alphaModFix/>
          </a:blip>
          <a:srcRect b="13551" l="7767" r="8445" t="11243"/>
          <a:stretch/>
        </p:blipFill>
        <p:spPr>
          <a:xfrm>
            <a:off x="4744075" y="1161700"/>
            <a:ext cx="4309600" cy="386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id="1898" name="Google Shape;1898;p52"/>
          <p:cNvPicPr preferRelativeResize="0"/>
          <p:nvPr/>
        </p:nvPicPr>
        <p:blipFill rotWithShape="1">
          <a:blip r:embed="rId3">
            <a:alphaModFix/>
          </a:blip>
          <a:srcRect b="6836" l="1156" r="0" t="1022"/>
          <a:stretch/>
        </p:blipFill>
        <p:spPr>
          <a:xfrm>
            <a:off x="2282250" y="176700"/>
            <a:ext cx="4579500" cy="3634700"/>
          </a:xfrm>
          <a:prstGeom prst="rect">
            <a:avLst/>
          </a:prstGeom>
          <a:noFill/>
          <a:ln>
            <a:noFill/>
          </a:ln>
        </p:spPr>
      </p:pic>
      <p:sp>
        <p:nvSpPr>
          <p:cNvPr id="1899" name="Google Shape;1899;p52"/>
          <p:cNvSpPr txBox="1"/>
          <p:nvPr/>
        </p:nvSpPr>
        <p:spPr>
          <a:xfrm>
            <a:off x="1491000" y="4134375"/>
            <a:ext cx="621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accent1"/>
                </a:solidFill>
                <a:latin typeface="Fjalla One"/>
                <a:ea typeface="Fjalla One"/>
                <a:cs typeface="Fjalla One"/>
                <a:sym typeface="Fjalla One"/>
              </a:rPr>
              <a:t>Green Wheel, d</a:t>
            </a:r>
            <a:r>
              <a:rPr b="1" lang="en" sz="2800">
                <a:solidFill>
                  <a:schemeClr val="accent1"/>
                </a:solidFill>
                <a:latin typeface="Fjalla One"/>
                <a:ea typeface="Fjalla One"/>
                <a:cs typeface="Fjalla One"/>
                <a:sym typeface="Fjalla One"/>
              </a:rPr>
              <a:t>isponible pròximament!</a:t>
            </a:r>
            <a:endParaRPr b="1">
              <a:solidFill>
                <a:schemeClr val="accen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53"/>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Gràcies!</a:t>
            </a:r>
            <a:endParaRPr sz="7200"/>
          </a:p>
        </p:txBody>
      </p:sp>
      <p:sp>
        <p:nvSpPr>
          <p:cNvPr id="1905" name="Google Shape;1905;p53"/>
          <p:cNvSpPr txBox="1"/>
          <p:nvPr>
            <p:ph idx="1" type="subTitle"/>
          </p:nvPr>
        </p:nvSpPr>
        <p:spPr>
          <a:xfrm>
            <a:off x="2987425" y="1548777"/>
            <a:ext cx="30999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chemeClr val="accent1"/>
                </a:solidFill>
              </a:rPr>
              <a:t>Alguna pregunta</a:t>
            </a:r>
            <a:r>
              <a:rPr lang="en" sz="2100">
                <a:solidFill>
                  <a:schemeClr val="accent1"/>
                </a:solidFill>
                <a:latin typeface="Barlow Semi Condensed"/>
                <a:ea typeface="Barlow Semi Condensed"/>
                <a:cs typeface="Barlow Semi Condensed"/>
                <a:sym typeface="Barlow Semi Condensed"/>
              </a:rPr>
              <a:t>?</a:t>
            </a:r>
            <a:endParaRPr sz="2100">
              <a:solidFill>
                <a:schemeClr val="dk2"/>
              </a:solidFill>
              <a:latin typeface="Barlow Semi Condensed Light"/>
              <a:ea typeface="Barlow Semi Condensed Light"/>
              <a:cs typeface="Barlow Semi Condensed Light"/>
              <a:sym typeface="Barlow Semi Condensed Light"/>
            </a:endParaRPr>
          </a:p>
        </p:txBody>
      </p:sp>
      <p:sp>
        <p:nvSpPr>
          <p:cNvPr id="1906" name="Google Shape;1906;p53"/>
          <p:cNvSpPr/>
          <p:nvPr/>
        </p:nvSpPr>
        <p:spPr>
          <a:xfrm>
            <a:off x="2368525" y="2929125"/>
            <a:ext cx="4337700" cy="17097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7" name="Google Shape;1907;p53"/>
          <p:cNvPicPr preferRelativeResize="0"/>
          <p:nvPr/>
        </p:nvPicPr>
        <p:blipFill>
          <a:blip r:embed="rId3">
            <a:alphaModFix/>
          </a:blip>
          <a:stretch>
            <a:fillRect/>
          </a:stretch>
        </p:blipFill>
        <p:spPr>
          <a:xfrm>
            <a:off x="3905662" y="4405175"/>
            <a:ext cx="1263424" cy="369275"/>
          </a:xfrm>
          <a:prstGeom prst="rect">
            <a:avLst/>
          </a:prstGeom>
          <a:noFill/>
          <a:ln>
            <a:noFill/>
          </a:ln>
        </p:spPr>
      </p:pic>
      <p:pic>
        <p:nvPicPr>
          <p:cNvPr id="1908" name="Google Shape;1908;p53"/>
          <p:cNvPicPr preferRelativeResize="0"/>
          <p:nvPr/>
        </p:nvPicPr>
        <p:blipFill rotWithShape="1">
          <a:blip r:embed="rId4">
            <a:alphaModFix/>
          </a:blip>
          <a:srcRect b="20567" l="30972" r="30972" t="18363"/>
          <a:stretch/>
        </p:blipFill>
        <p:spPr>
          <a:xfrm>
            <a:off x="3354823" y="2102275"/>
            <a:ext cx="2365112" cy="216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35"/>
          <p:cNvSpPr txBox="1"/>
          <p:nvPr>
            <p:ph type="title"/>
          </p:nvPr>
        </p:nvSpPr>
        <p:spPr>
          <a:xfrm>
            <a:off x="2971800" y="25955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Problema</a:t>
            </a:r>
            <a:endParaRPr sz="4700"/>
          </a:p>
        </p:txBody>
      </p:sp>
      <p:sp>
        <p:nvSpPr>
          <p:cNvPr id="1741" name="Google Shape;1741;p35"/>
          <p:cNvSpPr txBox="1"/>
          <p:nvPr>
            <p:ph idx="2" type="title"/>
          </p:nvPr>
        </p:nvSpPr>
        <p:spPr>
          <a:xfrm>
            <a:off x="2971800" y="13855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grpSp>
        <p:nvGrpSpPr>
          <p:cNvPr id="1746" name="Google Shape;1746;p36"/>
          <p:cNvGrpSpPr/>
          <p:nvPr/>
        </p:nvGrpSpPr>
        <p:grpSpPr>
          <a:xfrm>
            <a:off x="1750011" y="2821866"/>
            <a:ext cx="175013" cy="27000"/>
            <a:chOff x="5662375" y="212375"/>
            <a:chExt cx="175013" cy="27000"/>
          </a:xfrm>
        </p:grpSpPr>
        <p:sp>
          <p:nvSpPr>
            <p:cNvPr id="1747" name="Google Shape;1747;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8" name="Google Shape;1748;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9" name="Google Shape;1749;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0" name="Google Shape;1750;p36"/>
          <p:cNvGrpSpPr/>
          <p:nvPr/>
        </p:nvGrpSpPr>
        <p:grpSpPr>
          <a:xfrm>
            <a:off x="4415481" y="2821878"/>
            <a:ext cx="175013" cy="27000"/>
            <a:chOff x="5662375" y="212375"/>
            <a:chExt cx="175013" cy="27000"/>
          </a:xfrm>
        </p:grpSpPr>
        <p:sp>
          <p:nvSpPr>
            <p:cNvPr id="1751" name="Google Shape;1751;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2" name="Google Shape;1752;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3" name="Google Shape;1753;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754" name="Google Shape;1754;p36"/>
          <p:cNvGrpSpPr/>
          <p:nvPr/>
        </p:nvGrpSpPr>
        <p:grpSpPr>
          <a:xfrm>
            <a:off x="7080951" y="2821866"/>
            <a:ext cx="175013" cy="27000"/>
            <a:chOff x="5662375" y="212375"/>
            <a:chExt cx="175013" cy="27000"/>
          </a:xfrm>
        </p:grpSpPr>
        <p:sp>
          <p:nvSpPr>
            <p:cNvPr id="1755" name="Google Shape;1755;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6" name="Google Shape;1756;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7" name="Google Shape;1757;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58" name="Google Shape;1758;p36"/>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AutoNum type="arabicPeriod"/>
            </a:pPr>
            <a:r>
              <a:rPr lang="en"/>
              <a:t>El Problema</a:t>
            </a:r>
            <a:endParaRPr/>
          </a:p>
        </p:txBody>
      </p:sp>
      <p:sp>
        <p:nvSpPr>
          <p:cNvPr id="1759" name="Google Shape;1759;p36"/>
          <p:cNvSpPr txBox="1"/>
          <p:nvPr>
            <p:ph idx="1" type="subTitle"/>
          </p:nvPr>
        </p:nvSpPr>
        <p:spPr>
          <a:xfrm>
            <a:off x="3625164" y="177126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Pocs punts de càrrega</a:t>
            </a:r>
            <a:endParaRPr/>
          </a:p>
        </p:txBody>
      </p:sp>
      <p:sp>
        <p:nvSpPr>
          <p:cNvPr id="1760" name="Google Shape;1760;p36"/>
          <p:cNvSpPr txBox="1"/>
          <p:nvPr>
            <p:ph idx="2" type="subTitle"/>
          </p:nvPr>
        </p:nvSpPr>
        <p:spPr>
          <a:xfrm>
            <a:off x="964263" y="1771286"/>
            <a:ext cx="17649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Augment de cotxes elèctrics</a:t>
            </a:r>
            <a:endParaRPr/>
          </a:p>
        </p:txBody>
      </p:sp>
      <p:sp>
        <p:nvSpPr>
          <p:cNvPr id="1761" name="Google Shape;1761;p36"/>
          <p:cNvSpPr txBox="1"/>
          <p:nvPr>
            <p:ph idx="3" type="subTitle"/>
          </p:nvPr>
        </p:nvSpPr>
        <p:spPr>
          <a:xfrm>
            <a:off x="6414843" y="1771266"/>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Problema</a:t>
            </a:r>
            <a:endParaRPr/>
          </a:p>
        </p:txBody>
      </p:sp>
      <p:sp>
        <p:nvSpPr>
          <p:cNvPr id="1762" name="Google Shape;1762;p36"/>
          <p:cNvSpPr txBox="1"/>
          <p:nvPr>
            <p:ph idx="6" type="subTitle"/>
          </p:nvPr>
        </p:nvSpPr>
        <p:spPr>
          <a:xfrm>
            <a:off x="2246363" y="1771273"/>
            <a:ext cx="17649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solidFill>
                  <a:schemeClr val="dk2"/>
                </a:solidFill>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p:txBody>
      </p:sp>
      <p:grpSp>
        <p:nvGrpSpPr>
          <p:cNvPr id="1763" name="Google Shape;1763;p36"/>
          <p:cNvGrpSpPr/>
          <p:nvPr/>
        </p:nvGrpSpPr>
        <p:grpSpPr>
          <a:xfrm>
            <a:off x="1583101" y="1379282"/>
            <a:ext cx="467230" cy="391993"/>
            <a:chOff x="1487200" y="4421025"/>
            <a:chExt cx="483125" cy="439750"/>
          </a:xfrm>
        </p:grpSpPr>
        <p:sp>
          <p:nvSpPr>
            <p:cNvPr id="1764" name="Google Shape;1764;p36"/>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5" name="Google Shape;1765;p36"/>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6" name="Google Shape;1766;p36"/>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67" name="Google Shape;1767;p36"/>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768" name="Google Shape;1768;p36"/>
          <p:cNvSpPr/>
          <p:nvPr/>
        </p:nvSpPr>
        <p:spPr>
          <a:xfrm flipH="1">
            <a:off x="4415479" y="1379275"/>
            <a:ext cx="253084" cy="3920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6"/>
          <p:cNvSpPr txBox="1"/>
          <p:nvPr>
            <p:ph idx="6" type="subTitle"/>
          </p:nvPr>
        </p:nvSpPr>
        <p:spPr>
          <a:xfrm>
            <a:off x="5072788" y="1771273"/>
            <a:ext cx="17649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solidFill>
                  <a:schemeClr val="dk2"/>
                </a:solidFill>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p:txBody>
      </p:sp>
      <p:sp>
        <p:nvSpPr>
          <p:cNvPr id="1770" name="Google Shape;1770;p36"/>
          <p:cNvSpPr txBox="1"/>
          <p:nvPr>
            <p:ph idx="1" type="subTitle"/>
          </p:nvPr>
        </p:nvSpPr>
        <p:spPr>
          <a:xfrm>
            <a:off x="3595176" y="3635041"/>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rPr>
              <a:t>Punts limitats a la ciutat</a:t>
            </a:r>
            <a:endParaRPr>
              <a:solidFill>
                <a:srgbClr val="F1C232"/>
              </a:solidFill>
            </a:endParaRPr>
          </a:p>
        </p:txBody>
      </p:sp>
      <p:sp>
        <p:nvSpPr>
          <p:cNvPr id="1771" name="Google Shape;1771;p36"/>
          <p:cNvSpPr txBox="1"/>
          <p:nvPr>
            <p:ph idx="2" type="subTitle"/>
          </p:nvPr>
        </p:nvSpPr>
        <p:spPr>
          <a:xfrm>
            <a:off x="934275" y="3635061"/>
            <a:ext cx="1764900" cy="7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rPr>
              <a:t>Ús de bicicletes</a:t>
            </a:r>
            <a:endParaRPr>
              <a:solidFill>
                <a:srgbClr val="F1C232"/>
              </a:solidFill>
            </a:endParaRPr>
          </a:p>
        </p:txBody>
      </p:sp>
      <p:sp>
        <p:nvSpPr>
          <p:cNvPr id="1772" name="Google Shape;1772;p36"/>
          <p:cNvSpPr txBox="1"/>
          <p:nvPr>
            <p:ph idx="3" type="subTitle"/>
          </p:nvPr>
        </p:nvSpPr>
        <p:spPr>
          <a:xfrm>
            <a:off x="6384855" y="3635041"/>
            <a:ext cx="1764900" cy="3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rPr>
              <a:t>Problema</a:t>
            </a:r>
            <a:endParaRPr>
              <a:solidFill>
                <a:srgbClr val="F1C232"/>
              </a:solidFill>
            </a:endParaRPr>
          </a:p>
        </p:txBody>
      </p:sp>
      <p:sp>
        <p:nvSpPr>
          <p:cNvPr id="1773" name="Google Shape;1773;p36"/>
          <p:cNvSpPr txBox="1"/>
          <p:nvPr>
            <p:ph idx="6" type="subTitle"/>
          </p:nvPr>
        </p:nvSpPr>
        <p:spPr>
          <a:xfrm>
            <a:off x="2216375" y="3635048"/>
            <a:ext cx="17649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solidFill>
                  <a:schemeClr val="dk2"/>
                </a:solidFill>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p:txBody>
      </p:sp>
      <p:sp>
        <p:nvSpPr>
          <p:cNvPr id="1774" name="Google Shape;1774;p36"/>
          <p:cNvSpPr/>
          <p:nvPr/>
        </p:nvSpPr>
        <p:spPr>
          <a:xfrm flipH="1">
            <a:off x="4385491" y="3243050"/>
            <a:ext cx="253084" cy="3920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6"/>
          <p:cNvSpPr txBox="1"/>
          <p:nvPr>
            <p:ph idx="6" type="subTitle"/>
          </p:nvPr>
        </p:nvSpPr>
        <p:spPr>
          <a:xfrm>
            <a:off x="5042800" y="3635048"/>
            <a:ext cx="1764900" cy="53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r>
              <a:rPr lang="en">
                <a:solidFill>
                  <a:schemeClr val="dk2"/>
                </a:solidFill>
                <a:latin typeface="Barlow Semi Condensed"/>
                <a:ea typeface="Barlow Semi Condensed"/>
                <a:cs typeface="Barlow Semi Condensed"/>
                <a:sym typeface="Barlow Semi Condensed"/>
              </a:rPr>
              <a:t> </a:t>
            </a:r>
            <a:endParaRPr>
              <a:latin typeface="Barlow Semi Condensed"/>
              <a:ea typeface="Barlow Semi Condensed"/>
              <a:cs typeface="Barlow Semi Condensed"/>
              <a:sym typeface="Barlow Semi Condensed"/>
            </a:endParaRPr>
          </a:p>
        </p:txBody>
      </p:sp>
      <p:pic>
        <p:nvPicPr>
          <p:cNvPr id="1776" name="Google Shape;1776;p36"/>
          <p:cNvPicPr preferRelativeResize="0"/>
          <p:nvPr/>
        </p:nvPicPr>
        <p:blipFill>
          <a:blip r:embed="rId3">
            <a:alphaModFix/>
          </a:blip>
          <a:stretch>
            <a:fillRect/>
          </a:stretch>
        </p:blipFill>
        <p:spPr>
          <a:xfrm>
            <a:off x="1549562" y="3141900"/>
            <a:ext cx="594300" cy="594300"/>
          </a:xfrm>
          <a:prstGeom prst="rect">
            <a:avLst/>
          </a:prstGeom>
          <a:noFill/>
          <a:ln>
            <a:noFill/>
          </a:ln>
        </p:spPr>
      </p:pic>
      <p:pic>
        <p:nvPicPr>
          <p:cNvPr id="1777" name="Google Shape;1777;p36"/>
          <p:cNvPicPr preferRelativeResize="0"/>
          <p:nvPr/>
        </p:nvPicPr>
        <p:blipFill>
          <a:blip r:embed="rId4">
            <a:alphaModFix/>
          </a:blip>
          <a:stretch>
            <a:fillRect/>
          </a:stretch>
        </p:blipFill>
        <p:spPr>
          <a:xfrm>
            <a:off x="7063687" y="1341672"/>
            <a:ext cx="467226" cy="467205"/>
          </a:xfrm>
          <a:prstGeom prst="rect">
            <a:avLst/>
          </a:prstGeom>
          <a:noFill/>
          <a:ln>
            <a:noFill/>
          </a:ln>
        </p:spPr>
      </p:pic>
      <p:pic>
        <p:nvPicPr>
          <p:cNvPr id="1778" name="Google Shape;1778;p36"/>
          <p:cNvPicPr preferRelativeResize="0"/>
          <p:nvPr/>
        </p:nvPicPr>
        <p:blipFill>
          <a:blip r:embed="rId4">
            <a:alphaModFix/>
          </a:blip>
          <a:stretch>
            <a:fillRect/>
          </a:stretch>
        </p:blipFill>
        <p:spPr>
          <a:xfrm>
            <a:off x="7063687" y="3205447"/>
            <a:ext cx="467226" cy="4672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pic>
        <p:nvPicPr>
          <p:cNvPr id="1783" name="Google Shape;1783;p37"/>
          <p:cNvPicPr preferRelativeResize="0"/>
          <p:nvPr/>
        </p:nvPicPr>
        <p:blipFill rotWithShape="1">
          <a:blip r:embed="rId3">
            <a:alphaModFix/>
          </a:blip>
          <a:srcRect b="0" l="20369" r="0" t="7441"/>
          <a:stretch/>
        </p:blipFill>
        <p:spPr>
          <a:xfrm>
            <a:off x="2024238" y="456738"/>
            <a:ext cx="5095500" cy="4230000"/>
          </a:xfrm>
          <a:prstGeom prst="roundRect">
            <a:avLst>
              <a:gd fmla="val 16667" name="adj"/>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38"/>
          <p:cNvSpPr txBox="1"/>
          <p:nvPr>
            <p:ph type="title"/>
          </p:nvPr>
        </p:nvSpPr>
        <p:spPr>
          <a:xfrm>
            <a:off x="1938975" y="2231100"/>
            <a:ext cx="52689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Estudi de mercat</a:t>
            </a:r>
            <a:endParaRPr sz="4700"/>
          </a:p>
        </p:txBody>
      </p:sp>
      <p:sp>
        <p:nvSpPr>
          <p:cNvPr id="1789" name="Google Shape;1789;p38"/>
          <p:cNvSpPr txBox="1"/>
          <p:nvPr>
            <p:ph idx="2" type="title"/>
          </p:nvPr>
        </p:nvSpPr>
        <p:spPr>
          <a:xfrm>
            <a:off x="2971800"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39"/>
          <p:cNvSpPr txBox="1"/>
          <p:nvPr>
            <p:ph type="title"/>
          </p:nvPr>
        </p:nvSpPr>
        <p:spPr>
          <a:xfrm>
            <a:off x="1156100" y="338325"/>
            <a:ext cx="5102100" cy="6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Venda</a:t>
            </a:r>
            <a:r>
              <a:rPr lang="en"/>
              <a:t> de cotxes elèctrics a Europa</a:t>
            </a:r>
            <a:endParaRPr/>
          </a:p>
        </p:txBody>
      </p:sp>
      <p:pic>
        <p:nvPicPr>
          <p:cNvPr id="1795" name="Google Shape;1795;p39"/>
          <p:cNvPicPr preferRelativeResize="0"/>
          <p:nvPr/>
        </p:nvPicPr>
        <p:blipFill rotWithShape="1">
          <a:blip r:embed="rId3">
            <a:alphaModFix/>
          </a:blip>
          <a:srcRect b="24428" l="9471" r="10329" t="35221"/>
          <a:stretch/>
        </p:blipFill>
        <p:spPr>
          <a:xfrm>
            <a:off x="1920675" y="1043675"/>
            <a:ext cx="5302650" cy="301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40"/>
          <p:cNvSpPr txBox="1"/>
          <p:nvPr>
            <p:ph type="title"/>
          </p:nvPr>
        </p:nvSpPr>
        <p:spPr>
          <a:xfrm>
            <a:off x="1156100" y="338325"/>
            <a:ext cx="5102100" cy="6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Ús de la bicicleta en </a:t>
            </a:r>
            <a:r>
              <a:rPr lang="en"/>
              <a:t>mitjana</a:t>
            </a:r>
            <a:r>
              <a:rPr lang="en"/>
              <a:t> de dos cops o més per </a:t>
            </a:r>
            <a:r>
              <a:rPr lang="en"/>
              <a:t>setmana</a:t>
            </a:r>
            <a:r>
              <a:rPr lang="en"/>
              <a:t> (%)</a:t>
            </a:r>
            <a:endParaRPr/>
          </a:p>
        </p:txBody>
      </p:sp>
      <p:pic>
        <p:nvPicPr>
          <p:cNvPr id="1801" name="Google Shape;1801;p40"/>
          <p:cNvPicPr preferRelativeResize="0"/>
          <p:nvPr/>
        </p:nvPicPr>
        <p:blipFill rotWithShape="1">
          <a:blip r:embed="rId3">
            <a:alphaModFix/>
          </a:blip>
          <a:srcRect b="23861" l="8805" r="9133" t="39473"/>
          <a:stretch/>
        </p:blipFill>
        <p:spPr>
          <a:xfrm>
            <a:off x="1801288" y="1447918"/>
            <a:ext cx="5541425" cy="278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41"/>
          <p:cNvSpPr txBox="1"/>
          <p:nvPr>
            <p:ph idx="5" type="subTitle"/>
          </p:nvPr>
        </p:nvSpPr>
        <p:spPr>
          <a:xfrm>
            <a:off x="5856675" y="18931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Electromaps</a:t>
            </a:r>
            <a:endParaRPr/>
          </a:p>
        </p:txBody>
      </p:sp>
      <p:sp>
        <p:nvSpPr>
          <p:cNvPr id="1807" name="Google Shape;1807;p41"/>
          <p:cNvSpPr txBox="1"/>
          <p:nvPr>
            <p:ph idx="1" type="subTitle"/>
          </p:nvPr>
        </p:nvSpPr>
        <p:spPr>
          <a:xfrm>
            <a:off x="1522425" y="18931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Maps</a:t>
            </a:r>
            <a:endParaRPr/>
          </a:p>
        </p:txBody>
      </p:sp>
      <p:sp>
        <p:nvSpPr>
          <p:cNvPr id="1808" name="Google Shape;1808;p41"/>
          <p:cNvSpPr txBox="1"/>
          <p:nvPr>
            <p:ph idx="3" type="subTitle"/>
          </p:nvPr>
        </p:nvSpPr>
        <p:spPr>
          <a:xfrm>
            <a:off x="3689552" y="1893136"/>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ABRP</a:t>
            </a:r>
            <a:endParaRPr/>
          </a:p>
        </p:txBody>
      </p:sp>
      <p:sp>
        <p:nvSpPr>
          <p:cNvPr id="1809" name="Google Shape;1809;p41"/>
          <p:cNvSpPr txBox="1"/>
          <p:nvPr>
            <p:ph type="title"/>
          </p:nvPr>
        </p:nvSpPr>
        <p:spPr>
          <a:xfrm>
            <a:off x="475826" y="327000"/>
            <a:ext cx="3516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Principals competidors </a:t>
            </a:r>
            <a:endParaRPr/>
          </a:p>
        </p:txBody>
      </p:sp>
      <p:sp>
        <p:nvSpPr>
          <p:cNvPr id="1810" name="Google Shape;1810;p41"/>
          <p:cNvSpPr txBox="1"/>
          <p:nvPr>
            <p:ph idx="7" type="subTitle"/>
          </p:nvPr>
        </p:nvSpPr>
        <p:spPr>
          <a:xfrm>
            <a:off x="1522425" y="3520758"/>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Donkey republic</a:t>
            </a:r>
            <a:endParaRPr/>
          </a:p>
        </p:txBody>
      </p:sp>
      <p:sp>
        <p:nvSpPr>
          <p:cNvPr id="1811" name="Google Shape;1811;p41"/>
          <p:cNvSpPr txBox="1"/>
          <p:nvPr>
            <p:ph idx="9" type="subTitle"/>
          </p:nvPr>
        </p:nvSpPr>
        <p:spPr>
          <a:xfrm>
            <a:off x="3597450" y="3520761"/>
            <a:ext cx="19491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SpinLister</a:t>
            </a:r>
            <a:endParaRPr/>
          </a:p>
        </p:txBody>
      </p:sp>
      <p:sp>
        <p:nvSpPr>
          <p:cNvPr id="1812" name="Google Shape;1812;p41"/>
          <p:cNvSpPr txBox="1"/>
          <p:nvPr>
            <p:ph idx="14" type="subTitle"/>
          </p:nvPr>
        </p:nvSpPr>
        <p:spPr>
          <a:xfrm>
            <a:off x="5856675" y="3520758"/>
            <a:ext cx="1764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Smou</a:t>
            </a:r>
            <a:endParaRPr/>
          </a:p>
        </p:txBody>
      </p:sp>
      <p:pic>
        <p:nvPicPr>
          <p:cNvPr id="1813" name="Google Shape;1813;p41"/>
          <p:cNvPicPr preferRelativeResize="0"/>
          <p:nvPr/>
        </p:nvPicPr>
        <p:blipFill>
          <a:blip r:embed="rId3">
            <a:alphaModFix/>
          </a:blip>
          <a:stretch>
            <a:fillRect/>
          </a:stretch>
        </p:blipFill>
        <p:spPr>
          <a:xfrm>
            <a:off x="2176275" y="1497450"/>
            <a:ext cx="457199" cy="457201"/>
          </a:xfrm>
          <a:prstGeom prst="rect">
            <a:avLst/>
          </a:prstGeom>
          <a:noFill/>
          <a:ln>
            <a:noFill/>
          </a:ln>
        </p:spPr>
      </p:pic>
      <p:pic>
        <p:nvPicPr>
          <p:cNvPr id="1814" name="Google Shape;1814;p41"/>
          <p:cNvPicPr preferRelativeResize="0"/>
          <p:nvPr/>
        </p:nvPicPr>
        <p:blipFill>
          <a:blip r:embed="rId4">
            <a:alphaModFix/>
          </a:blip>
          <a:stretch>
            <a:fillRect/>
          </a:stretch>
        </p:blipFill>
        <p:spPr>
          <a:xfrm>
            <a:off x="4343400" y="1467475"/>
            <a:ext cx="457200" cy="457200"/>
          </a:xfrm>
          <a:prstGeom prst="rect">
            <a:avLst/>
          </a:prstGeom>
          <a:noFill/>
          <a:ln>
            <a:noFill/>
          </a:ln>
        </p:spPr>
      </p:pic>
      <p:pic>
        <p:nvPicPr>
          <p:cNvPr id="1815" name="Google Shape;1815;p41"/>
          <p:cNvPicPr preferRelativeResize="0"/>
          <p:nvPr/>
        </p:nvPicPr>
        <p:blipFill rotWithShape="1">
          <a:blip r:embed="rId5">
            <a:alphaModFix/>
          </a:blip>
          <a:srcRect b="25517" l="0" r="66105" t="26035"/>
          <a:stretch/>
        </p:blipFill>
        <p:spPr>
          <a:xfrm>
            <a:off x="2114663" y="3105775"/>
            <a:ext cx="580426" cy="460900"/>
          </a:xfrm>
          <a:prstGeom prst="rect">
            <a:avLst/>
          </a:prstGeom>
          <a:noFill/>
          <a:ln>
            <a:noFill/>
          </a:ln>
        </p:spPr>
      </p:pic>
      <p:pic>
        <p:nvPicPr>
          <p:cNvPr id="1816" name="Google Shape;1816;p41"/>
          <p:cNvPicPr preferRelativeResize="0"/>
          <p:nvPr/>
        </p:nvPicPr>
        <p:blipFill>
          <a:blip r:embed="rId6">
            <a:alphaModFix/>
          </a:blip>
          <a:stretch>
            <a:fillRect/>
          </a:stretch>
        </p:blipFill>
        <p:spPr>
          <a:xfrm>
            <a:off x="4343398" y="3100525"/>
            <a:ext cx="457201" cy="457220"/>
          </a:xfrm>
          <a:prstGeom prst="rect">
            <a:avLst/>
          </a:prstGeom>
          <a:noFill/>
          <a:ln>
            <a:noFill/>
          </a:ln>
        </p:spPr>
      </p:pic>
      <p:pic>
        <p:nvPicPr>
          <p:cNvPr id="1817" name="Google Shape;1817;p41"/>
          <p:cNvPicPr preferRelativeResize="0"/>
          <p:nvPr/>
        </p:nvPicPr>
        <p:blipFill rotWithShape="1">
          <a:blip r:embed="rId7">
            <a:alphaModFix/>
          </a:blip>
          <a:srcRect b="41907" l="11478" r="71785" t="41907"/>
          <a:stretch/>
        </p:blipFill>
        <p:spPr>
          <a:xfrm>
            <a:off x="6486000" y="1481284"/>
            <a:ext cx="506225" cy="489540"/>
          </a:xfrm>
          <a:prstGeom prst="rect">
            <a:avLst/>
          </a:prstGeom>
          <a:noFill/>
          <a:ln>
            <a:noFill/>
          </a:ln>
        </p:spPr>
      </p:pic>
      <p:pic>
        <p:nvPicPr>
          <p:cNvPr id="1818" name="Google Shape;1818;p41"/>
          <p:cNvPicPr preferRelativeResize="0"/>
          <p:nvPr/>
        </p:nvPicPr>
        <p:blipFill>
          <a:blip r:embed="rId8">
            <a:alphaModFix/>
          </a:blip>
          <a:stretch>
            <a:fillRect/>
          </a:stretch>
        </p:blipFill>
        <p:spPr>
          <a:xfrm>
            <a:off x="6142374" y="3133175"/>
            <a:ext cx="1193475" cy="40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498F2D"/>
      </a:accent6>
      <a:hlink>
        <a:srgbClr val="4380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